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801600" cy="9601200" type="A3"/>
  <p:notesSz cx="6858000" cy="9144000"/>
  <p:defaultTextStyle>
    <a:defPPr>
      <a:defRPr lang="da-DK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A00"/>
    <a:srgbClr val="D8D8D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26" autoAdjust="0"/>
  </p:normalViewPr>
  <p:slideViewPr>
    <p:cSldViewPr snapToGrid="0">
      <p:cViewPr varScale="1">
        <p:scale>
          <a:sx n="80" d="100"/>
          <a:sy n="80" d="100"/>
        </p:scale>
        <p:origin x="16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AFAE1-F0E4-4C09-9296-F89688BBC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039B40F-054E-4A5E-B9F6-2088658DF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72DD91-1052-4AEA-8B7C-B38745731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53E2B40-24C1-4F2B-A0D1-035517EE7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AAC359-97A6-4A5F-A118-050ECB80E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3897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0FB4B3-CAA4-49E2-A682-BC72603A1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C0ECA84-E3A2-40F9-BC25-9F9442BE3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CF235F-1F38-4CCA-BA17-4B6332D17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653AAE4-555D-4932-9F16-99F7A6134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A29703-C5AE-4DB4-97F7-1D21363AB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179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3871A70-13F8-4138-9E05-B4D6E91DE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AC1F4F3-EEA5-4439-80A8-3F06074AE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CEAA11-F96D-41BD-9AC8-EE18F4D76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CDF0CC-2CD7-414A-8901-59B5D0FC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2180616-7E6B-49CA-9571-52BA9F07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683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26551-6592-4574-B550-156EC2FA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7DB304-D7A5-4F32-BA2D-18DC42B91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B1A18A-0C8E-4062-B20B-E45415D8B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9352BA-AE59-4FE2-8165-29E022BC7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57BECF-0D02-491C-9505-E55582A5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418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50FB3-0EC7-4ED8-94FC-044B544E9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90F7F86-E6D6-4CA6-873B-A9C2AFA09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7920A9D-EE81-4B1C-BCA4-BE8B35CA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9E0E24-E1C6-4B03-BF72-532EB69DB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40643E4-2AA6-4ED9-AD5B-9A5582FF9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027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57718D-056C-4809-A872-35F1E9C11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0FABDC4-6F63-4DD8-BF4B-174ECFF1D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04DC335-A1C2-4099-8B09-66B8C3FF9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FE903ED-CA1D-4BB9-BBA3-2B14A257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0D1DC4-0F24-4DF4-B326-1B457D153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1140951-ED92-4CC7-9724-419C1A41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307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0AD02C-01AE-482B-A287-2F9BBE843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767C3C5-7B8E-4638-9645-276C79F47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D68B97B-53F5-4FA6-A876-E125C3AB6E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5A38573-22CB-4098-9D34-DD9ECF103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3B2DB80-00B9-49C7-B2F2-1378903FC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CEC0BCC-A542-40AB-A748-9E63D48D2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3052CA2-A7C9-48ED-B051-358752E6A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6EFFC36-932F-4688-8603-16BA94D6A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241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296E9-61CD-4286-B2BE-63DF4C99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AC84767-5445-43F7-B468-076333EF1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9EF665-EFB0-4985-9AE5-03487F98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0030B03-B868-40E6-8436-51AA1379D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496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5066BC4-BCC3-4848-AE74-555DCF8B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E0FAFCC-F067-4106-9B25-BD23E85CB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3AF06FC-FEDD-4D6A-A7E0-8FF730018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015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6046C-DE09-4F5D-ACC7-C55EA4EFF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AE2836D-4E45-4427-A964-C4EC8F83C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CC3E912-33FA-4B73-877D-58B98E669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C864C8E-E6DC-44E3-8ADB-45D84B6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61B0E2-53B4-42B7-A7F2-A3951D57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F09C8BC-B210-4779-BFEF-D514502F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485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9B51EC-369D-469E-A57D-750A8135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A0A6F69-A383-4323-AFD6-B6FAEAD10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D7856BB-1330-4B6F-B57B-08F2A3168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83010B-4EB1-4B77-9937-01CCAC77F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D6E0F7-DCE5-43E0-9D42-E57C0BD02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C91D1B2-EB4F-4E67-B1EC-763A8222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156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5CB244D-8D86-49A9-A124-21E4F659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68E8B13-4F45-428B-A2C6-81648DC0A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FA1ECD8-49E8-4389-99CD-A72F6F9E0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BF773-2DC9-406D-874C-C94DFD6B2EF4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E291561-3BB7-49C6-93D8-216BB414A0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7221A1-C978-42B3-B3FB-8CDD99C9E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C5548-83EE-4361-9CA8-95CD6AEEFD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2931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kombu.dk/vaerktoejskassen/vaerktoejer-til-download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rivsel.nyborg.dk/viden-om/psykisk-sygdom-i-familien/" TargetMode="External"/><Relationship Id="rId4" Type="http://schemas.openxmlformats.org/officeDocument/2006/relationships/hyperlink" Target="https://trivsel.nyborg.dk/d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Billede 45" descr="Et billede, der indeholder silhuet&#10;&#10;Automatisk genereret beskrivelse">
            <a:extLst>
              <a:ext uri="{FF2B5EF4-FFF2-40B4-BE49-F238E27FC236}">
                <a16:creationId xmlns:a16="http://schemas.microsoft.com/office/drawing/2014/main" id="{495A8746-7123-4161-B16C-5ECFD9C54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-525437"/>
            <a:ext cx="9834877" cy="10317137"/>
          </a:xfrm>
          <a:prstGeom prst="rect">
            <a:avLst/>
          </a:prstGeom>
        </p:spPr>
      </p:pic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69DE1F03-F1C5-45CC-8E06-9B0B7F37A8B4}"/>
              </a:ext>
            </a:extLst>
          </p:cNvPr>
          <p:cNvCxnSpPr>
            <a:cxnSpLocks/>
          </p:cNvCxnSpPr>
          <p:nvPr/>
        </p:nvCxnSpPr>
        <p:spPr>
          <a:xfrm flipV="1">
            <a:off x="6972300" y="5194300"/>
            <a:ext cx="673100" cy="1016000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FB18F320-C2FF-490D-AE91-90BF65870FD3}"/>
              </a:ext>
            </a:extLst>
          </p:cNvPr>
          <p:cNvCxnSpPr>
            <a:cxnSpLocks/>
          </p:cNvCxnSpPr>
          <p:nvPr/>
        </p:nvCxnSpPr>
        <p:spPr>
          <a:xfrm>
            <a:off x="6934200" y="3035300"/>
            <a:ext cx="800427" cy="1553637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2309321B-C2E5-4B92-BD02-3745140BE3B9}"/>
              </a:ext>
            </a:extLst>
          </p:cNvPr>
          <p:cNvCxnSpPr>
            <a:cxnSpLocks/>
          </p:cNvCxnSpPr>
          <p:nvPr/>
        </p:nvCxnSpPr>
        <p:spPr>
          <a:xfrm>
            <a:off x="9359900" y="4842295"/>
            <a:ext cx="943430" cy="0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Lige forbindelse 34">
            <a:extLst>
              <a:ext uri="{FF2B5EF4-FFF2-40B4-BE49-F238E27FC236}">
                <a16:creationId xmlns:a16="http://schemas.microsoft.com/office/drawing/2014/main" id="{4C5EFA17-81A0-47B4-B021-CF735BB6A55E}"/>
              </a:ext>
            </a:extLst>
          </p:cNvPr>
          <p:cNvCxnSpPr>
            <a:cxnSpLocks/>
          </p:cNvCxnSpPr>
          <p:nvPr/>
        </p:nvCxnSpPr>
        <p:spPr>
          <a:xfrm>
            <a:off x="4206882" y="4872610"/>
            <a:ext cx="823388" cy="0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forbindelse 33">
            <a:extLst>
              <a:ext uri="{FF2B5EF4-FFF2-40B4-BE49-F238E27FC236}">
                <a16:creationId xmlns:a16="http://schemas.microsoft.com/office/drawing/2014/main" id="{C1503AF0-4BCD-4A8D-9670-0E6D631B1B24}"/>
              </a:ext>
            </a:extLst>
          </p:cNvPr>
          <p:cNvCxnSpPr>
            <a:cxnSpLocks/>
          </p:cNvCxnSpPr>
          <p:nvPr/>
        </p:nvCxnSpPr>
        <p:spPr>
          <a:xfrm>
            <a:off x="9385300" y="5003800"/>
            <a:ext cx="800427" cy="1553637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989D6BE6-F768-4B58-9B6F-48709EB4AAC1}"/>
              </a:ext>
            </a:extLst>
          </p:cNvPr>
          <p:cNvCxnSpPr>
            <a:cxnSpLocks/>
          </p:cNvCxnSpPr>
          <p:nvPr/>
        </p:nvCxnSpPr>
        <p:spPr>
          <a:xfrm>
            <a:off x="4255905" y="5157016"/>
            <a:ext cx="588182" cy="1713780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AA363BBE-3D12-455E-B18E-411EBCC56371}"/>
              </a:ext>
            </a:extLst>
          </p:cNvPr>
          <p:cNvCxnSpPr>
            <a:cxnSpLocks/>
          </p:cNvCxnSpPr>
          <p:nvPr/>
        </p:nvCxnSpPr>
        <p:spPr>
          <a:xfrm flipV="1">
            <a:off x="9359900" y="2425700"/>
            <a:ext cx="546100" cy="2082801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372242B7-CE7B-45F6-BC62-2E008795D7B0}"/>
              </a:ext>
            </a:extLst>
          </p:cNvPr>
          <p:cNvCxnSpPr>
            <a:cxnSpLocks/>
          </p:cNvCxnSpPr>
          <p:nvPr/>
        </p:nvCxnSpPr>
        <p:spPr>
          <a:xfrm flipV="1">
            <a:off x="4206882" y="3550920"/>
            <a:ext cx="532758" cy="1267297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forbindelse 23">
            <a:extLst>
              <a:ext uri="{FF2B5EF4-FFF2-40B4-BE49-F238E27FC236}">
                <a16:creationId xmlns:a16="http://schemas.microsoft.com/office/drawing/2014/main" id="{B999BCB7-78B9-4A1D-B6BF-51B6F6A2ED6B}"/>
              </a:ext>
            </a:extLst>
          </p:cNvPr>
          <p:cNvCxnSpPr>
            <a:cxnSpLocks/>
          </p:cNvCxnSpPr>
          <p:nvPr/>
        </p:nvCxnSpPr>
        <p:spPr>
          <a:xfrm>
            <a:off x="7100404" y="4845890"/>
            <a:ext cx="823388" cy="0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8F487B31-1A8E-423C-9CDD-3675280432BC}"/>
              </a:ext>
            </a:extLst>
          </p:cNvPr>
          <p:cNvCxnSpPr>
            <a:cxnSpLocks/>
          </p:cNvCxnSpPr>
          <p:nvPr/>
        </p:nvCxnSpPr>
        <p:spPr>
          <a:xfrm>
            <a:off x="1788588" y="4842295"/>
            <a:ext cx="823388" cy="0"/>
          </a:xfrm>
          <a:prstGeom prst="line">
            <a:avLst/>
          </a:prstGeom>
          <a:ln w="19050">
            <a:solidFill>
              <a:srgbClr val="00B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kstfelt 37">
            <a:extLst>
              <a:ext uri="{FF2B5EF4-FFF2-40B4-BE49-F238E27FC236}">
                <a16:creationId xmlns:a16="http://schemas.microsoft.com/office/drawing/2014/main" id="{33169F54-1CFA-4FD0-A73F-CB8405FFB525}"/>
              </a:ext>
            </a:extLst>
          </p:cNvPr>
          <p:cNvSpPr txBox="1"/>
          <p:nvPr/>
        </p:nvSpPr>
        <p:spPr>
          <a:xfrm>
            <a:off x="568510" y="7741404"/>
            <a:ext cx="38561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1" dirty="0">
                <a:latin typeface="Bitter" pitchFamily="2" charset="0"/>
              </a:rPr>
              <a:t>Hvad kan jeg gøre - for dem der møder barnet</a:t>
            </a:r>
          </a:p>
        </p:txBody>
      </p:sp>
      <p:sp>
        <p:nvSpPr>
          <p:cNvPr id="3" name="Rektangel: afrundede hjørner 2">
            <a:extLst>
              <a:ext uri="{FF2B5EF4-FFF2-40B4-BE49-F238E27FC236}">
                <a16:creationId xmlns:a16="http://schemas.microsoft.com/office/drawing/2014/main" id="{998B6DC2-FF87-4142-9396-313C55DDE096}"/>
              </a:ext>
            </a:extLst>
          </p:cNvPr>
          <p:cNvSpPr/>
          <p:nvPr/>
        </p:nvSpPr>
        <p:spPr>
          <a:xfrm>
            <a:off x="254000" y="4191000"/>
            <a:ext cx="2004060" cy="1226820"/>
          </a:xfrm>
          <a:prstGeom prst="roundRect">
            <a:avLst/>
          </a:prstGeom>
          <a:solidFill>
            <a:srgbClr val="00BA00"/>
          </a:solidFill>
          <a:ln>
            <a:solidFill>
              <a:srgbClr val="00B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>
                <a:solidFill>
                  <a:schemeClr val="tx1"/>
                </a:solidFill>
                <a:latin typeface="Muli" panose="02000303000000000000" pitchFamily="2" charset="0"/>
              </a:rPr>
              <a:t>Barnet viser tegn på mistrivsel </a:t>
            </a:r>
          </a:p>
        </p:txBody>
      </p:sp>
      <p:sp>
        <p:nvSpPr>
          <p:cNvPr id="22" name="Rektangel: afrundede hjørner 21">
            <a:extLst>
              <a:ext uri="{FF2B5EF4-FFF2-40B4-BE49-F238E27FC236}">
                <a16:creationId xmlns:a16="http://schemas.microsoft.com/office/drawing/2014/main" id="{238A5A38-7506-4A48-840C-A52431A302DD}"/>
              </a:ext>
            </a:extLst>
          </p:cNvPr>
          <p:cNvSpPr/>
          <p:nvPr/>
        </p:nvSpPr>
        <p:spPr>
          <a:xfrm>
            <a:off x="2430780" y="4198620"/>
            <a:ext cx="2004060" cy="1226820"/>
          </a:xfrm>
          <a:prstGeom prst="roundRect">
            <a:avLst/>
          </a:prstGeom>
          <a:solidFill>
            <a:srgbClr val="F2F2F2"/>
          </a:solidFill>
          <a:ln>
            <a:solidFill>
              <a:srgbClr val="00B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</a:rPr>
              <a:t>Vær nysgerrig på årsagen til mistrivsel</a:t>
            </a:r>
          </a:p>
          <a:p>
            <a:pPr algn="ctr"/>
            <a:endParaRPr lang="da-DK" sz="4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23" name="Rektangel: afrundede hjørner 22">
            <a:extLst>
              <a:ext uri="{FF2B5EF4-FFF2-40B4-BE49-F238E27FC236}">
                <a16:creationId xmlns:a16="http://schemas.microsoft.com/office/drawing/2014/main" id="{C9F1BB2D-CE55-4ABF-B1C6-58A01D620BA6}"/>
              </a:ext>
            </a:extLst>
          </p:cNvPr>
          <p:cNvSpPr/>
          <p:nvPr/>
        </p:nvSpPr>
        <p:spPr>
          <a:xfrm>
            <a:off x="7439660" y="4152900"/>
            <a:ext cx="2004060" cy="1226820"/>
          </a:xfrm>
          <a:prstGeom prst="roundRect">
            <a:avLst/>
          </a:prstGeom>
          <a:solidFill>
            <a:srgbClr val="F2F2F2"/>
          </a:solidFill>
          <a:ln>
            <a:solidFill>
              <a:srgbClr val="00B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>
                <a:solidFill>
                  <a:schemeClr val="tx1"/>
                </a:solidFill>
                <a:latin typeface="Muli" panose="02000303000000000000" pitchFamily="2" charset="0"/>
              </a:rPr>
              <a:t>Handling -</a:t>
            </a:r>
            <a:br>
              <a:rPr lang="da-DK" sz="1400" dirty="0">
                <a:solidFill>
                  <a:schemeClr val="tx1"/>
                </a:solidFill>
                <a:latin typeface="Muli" panose="02000303000000000000" pitchFamily="2" charset="0"/>
              </a:rPr>
            </a:br>
            <a:r>
              <a:rPr lang="da-DK" sz="1400" dirty="0">
                <a:solidFill>
                  <a:schemeClr val="tx1"/>
                </a:solidFill>
                <a:latin typeface="Muli" panose="02000303000000000000" pitchFamily="2" charset="0"/>
              </a:rPr>
              <a:t>Barnet har behov for en indsats</a:t>
            </a:r>
          </a:p>
          <a:p>
            <a:pPr algn="ctr"/>
            <a:endParaRPr lang="da-DK" sz="5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</a:rPr>
              <a:t>Vælg én eller flere af følgende muligheder </a:t>
            </a:r>
          </a:p>
          <a:p>
            <a:pPr algn="ctr"/>
            <a:endParaRPr lang="da-DK" sz="4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26" name="Rektangel: afrundede hjørner 25">
            <a:extLst>
              <a:ext uri="{FF2B5EF4-FFF2-40B4-BE49-F238E27FC236}">
                <a16:creationId xmlns:a16="http://schemas.microsoft.com/office/drawing/2014/main" id="{16408C18-5DA9-4926-B12E-B3BCA366E48D}"/>
              </a:ext>
            </a:extLst>
          </p:cNvPr>
          <p:cNvSpPr/>
          <p:nvPr/>
        </p:nvSpPr>
        <p:spPr>
          <a:xfrm>
            <a:off x="4724400" y="2019300"/>
            <a:ext cx="2468880" cy="1661160"/>
          </a:xfrm>
          <a:prstGeom prst="roundRect">
            <a:avLst/>
          </a:prstGeom>
          <a:solidFill>
            <a:srgbClr val="D8D8D8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>
                <a:solidFill>
                  <a:schemeClr val="tx1"/>
                </a:solidFill>
                <a:latin typeface="Muli" panose="02000303000000000000" pitchFamily="2" charset="0"/>
              </a:rPr>
              <a:t>Blev konkret på hvad bekymringen består af</a:t>
            </a:r>
          </a:p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</a:rPr>
              <a:t>og drøft din bekymring med  dine kolleger</a:t>
            </a:r>
          </a:p>
          <a:p>
            <a:pPr algn="ctr"/>
            <a:endParaRPr lang="da-DK" sz="3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marL="0" lvl="0" defTabSz="711200">
              <a:lnSpc>
                <a:spcPct val="90000"/>
              </a:lnSpc>
              <a:spcBef>
                <a:spcPct val="0"/>
              </a:spcBef>
            </a:pP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</a:rPr>
              <a:t>Se på Kombu.dk/værktøjer: </a:t>
            </a:r>
          </a:p>
          <a:p>
            <a:pPr marL="0" lvl="0" defTabSz="711200">
              <a:lnSpc>
                <a:spcPct val="90000"/>
              </a:lnSpc>
              <a:spcBef>
                <a:spcPct val="0"/>
              </a:spcBef>
            </a:pP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</a:rPr>
              <a:t>‘</a:t>
            </a: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  <a:hlinkClick r:id="rId3"/>
              </a:rPr>
              <a:t>Vi bekymrede skema</a:t>
            </a: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</a:rPr>
              <a:t>’ og/eller brug </a:t>
            </a: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  <a:hlinkClick r:id="rId4"/>
              </a:rPr>
              <a:t>trivselslinealen/skema med risiko/beskyttelsesfaktorer</a:t>
            </a:r>
            <a:endParaRPr lang="da-DK" sz="3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27" name="Rektangel: afrundede hjørner 26">
            <a:extLst>
              <a:ext uri="{FF2B5EF4-FFF2-40B4-BE49-F238E27FC236}">
                <a16:creationId xmlns:a16="http://schemas.microsoft.com/office/drawing/2014/main" id="{762F2C85-9FAC-4BEB-ADA7-D12D0AD698F5}"/>
              </a:ext>
            </a:extLst>
          </p:cNvPr>
          <p:cNvSpPr/>
          <p:nvPr/>
        </p:nvSpPr>
        <p:spPr>
          <a:xfrm>
            <a:off x="4701540" y="4023360"/>
            <a:ext cx="2468880" cy="1661160"/>
          </a:xfrm>
          <a:prstGeom prst="roundRect">
            <a:avLst/>
          </a:prstGeom>
          <a:solidFill>
            <a:srgbClr val="D8D8D8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1" dirty="0">
                <a:solidFill>
                  <a:schemeClr val="tx1"/>
                </a:solidFill>
                <a:latin typeface="Muli" panose="02000303000000000000" pitchFamily="2" charset="0"/>
              </a:rPr>
              <a:t>Tal med barnet</a:t>
            </a:r>
          </a:p>
          <a:p>
            <a:pPr algn="ctr"/>
            <a:endParaRPr lang="da-DK" sz="4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marL="0"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a-DK" sz="1800" dirty="0">
                <a:solidFill>
                  <a:schemeClr val="tx1"/>
                </a:solidFill>
                <a:latin typeface="Muli" panose="02000303000000000000" pitchFamily="2" charset="0"/>
              </a:rPr>
              <a:t>Den bedste information får du fra barnet selv.</a:t>
            </a:r>
          </a:p>
          <a:p>
            <a:pPr marL="0"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da-DK" sz="1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marL="0"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  <a:hlinkClick r:id="rId3"/>
              </a:rPr>
              <a:t>Se på Kombu.dk: ‘</a:t>
            </a:r>
            <a:r>
              <a:rPr lang="da-DK" sz="1100" dirty="0" err="1">
                <a:solidFill>
                  <a:schemeClr val="tx1"/>
                </a:solidFill>
                <a:latin typeface="Muli" panose="02000303000000000000" pitchFamily="2" charset="0"/>
                <a:hlinkClick r:id="rId3"/>
              </a:rPr>
              <a:t>Batterier’,´‘Trivselssamtale</a:t>
            </a:r>
            <a:r>
              <a:rPr lang="da-DK" sz="1100" dirty="0">
                <a:solidFill>
                  <a:schemeClr val="tx1"/>
                </a:solidFill>
                <a:latin typeface="Muli" panose="02000303000000000000" pitchFamily="2" charset="0"/>
                <a:hlinkClick r:id="rId3"/>
              </a:rPr>
              <a:t>’</a:t>
            </a:r>
            <a:endParaRPr lang="da-DK" sz="11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28" name="Rektangel: afrundede hjørner 27">
            <a:extLst>
              <a:ext uri="{FF2B5EF4-FFF2-40B4-BE49-F238E27FC236}">
                <a16:creationId xmlns:a16="http://schemas.microsoft.com/office/drawing/2014/main" id="{523DD437-D3E6-4D44-80CC-A8A8C9064F9D}"/>
              </a:ext>
            </a:extLst>
          </p:cNvPr>
          <p:cNvSpPr/>
          <p:nvPr/>
        </p:nvSpPr>
        <p:spPr>
          <a:xfrm>
            <a:off x="4640580" y="5935979"/>
            <a:ext cx="2590800" cy="2586697"/>
          </a:xfrm>
          <a:prstGeom prst="roundRect">
            <a:avLst/>
          </a:prstGeom>
          <a:solidFill>
            <a:srgbClr val="D8D8D8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600" b="1" dirty="0">
                <a:solidFill>
                  <a:schemeClr val="tx1"/>
                </a:solidFill>
                <a:latin typeface="Muli" panose="02000303000000000000" pitchFamily="2" charset="0"/>
              </a:rPr>
              <a:t>Inddrag forældrene </a:t>
            </a:r>
            <a:r>
              <a:rPr lang="da-DK" sz="1400" dirty="0">
                <a:solidFill>
                  <a:schemeClr val="tx1"/>
                </a:solidFill>
                <a:latin typeface="Muli" panose="02000303000000000000" pitchFamily="2" charset="0"/>
              </a:rPr>
              <a:t>Forældrene kender deres barn bedst og kan give dig nyttig viden.</a:t>
            </a:r>
          </a:p>
          <a:p>
            <a:pPr algn="ctr"/>
            <a:endParaRPr lang="da-DK" sz="2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Muli" panose="02000303000000000000" pitchFamily="2" charset="0"/>
              </a:rPr>
              <a:t>Husk at spørge til familiesituationen.</a:t>
            </a:r>
          </a:p>
          <a:p>
            <a:pPr algn="ctr"/>
            <a:r>
              <a:rPr lang="da-DK" sz="1400" dirty="0">
                <a:solidFill>
                  <a:schemeClr val="tx1"/>
                </a:solidFill>
                <a:latin typeface="Muli" panose="02000303000000000000" pitchFamily="2" charset="0"/>
              </a:rPr>
              <a:t>Evt. inddrage Jobcenter/Social- </a:t>
            </a:r>
            <a:r>
              <a:rPr lang="da-DK" sz="1400">
                <a:solidFill>
                  <a:schemeClr val="tx1"/>
                </a:solidFill>
                <a:latin typeface="Muli" panose="02000303000000000000" pitchFamily="2" charset="0"/>
              </a:rPr>
              <a:t>og Familieafdeling</a:t>
            </a:r>
            <a:endParaRPr lang="da-DK" sz="14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endParaRPr lang="da-DK" sz="5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endParaRPr lang="da-DK" sz="1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uli" panose="02000303000000000000" pitchFamily="2" charset="0"/>
                <a:hlinkClick r:id="rId3"/>
              </a:rPr>
              <a:t>Se på Kombu.dk/værktøjer: </a:t>
            </a:r>
          </a:p>
          <a:p>
            <a:r>
              <a:rPr kumimoji="0" lang="da-DK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uli" panose="02000303000000000000" pitchFamily="2" charset="0"/>
                <a:hlinkClick r:id="rId3"/>
              </a:rPr>
              <a:t>‘De 4 huskeregler’</a:t>
            </a:r>
            <a:endParaRPr lang="da-DK" sz="18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29" name="Rektangel: afrundede hjørner 28">
            <a:extLst>
              <a:ext uri="{FF2B5EF4-FFF2-40B4-BE49-F238E27FC236}">
                <a16:creationId xmlns:a16="http://schemas.microsoft.com/office/drawing/2014/main" id="{0FAF19EB-74AF-4E3C-901B-9E7AC3A47E66}"/>
              </a:ext>
            </a:extLst>
          </p:cNvPr>
          <p:cNvSpPr/>
          <p:nvPr/>
        </p:nvSpPr>
        <p:spPr>
          <a:xfrm>
            <a:off x="9733280" y="116840"/>
            <a:ext cx="2623820" cy="2628900"/>
          </a:xfrm>
          <a:prstGeom prst="roundRect">
            <a:avLst/>
          </a:prstGeom>
          <a:solidFill>
            <a:srgbClr val="D8D8D8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800" b="1" dirty="0">
                <a:solidFill>
                  <a:schemeClr val="tx1"/>
                </a:solidFill>
                <a:latin typeface="Muli" panose="02000303000000000000" pitchFamily="2" charset="0"/>
              </a:rPr>
              <a:t>Lokale indsatser</a:t>
            </a:r>
          </a:p>
          <a:p>
            <a:pPr algn="ctr"/>
            <a:endParaRPr lang="da-DK" sz="3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</a:rPr>
              <a:t>Små indsatser i hverdagen kan have en stor betydning for barnet. </a:t>
            </a:r>
          </a:p>
          <a:p>
            <a:pPr algn="ctr"/>
            <a:endParaRPr lang="da-DK" sz="11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marL="0" lvl="0" defTabSz="711200">
              <a:lnSpc>
                <a:spcPct val="90000"/>
              </a:lnSpc>
              <a:spcBef>
                <a:spcPct val="0"/>
              </a:spcBef>
            </a:pPr>
            <a:r>
              <a:rPr lang="da-DK" sz="1050" dirty="0">
                <a:solidFill>
                  <a:schemeClr val="tx1"/>
                </a:solidFill>
                <a:latin typeface="Muli" panose="02000303000000000000" pitchFamily="2" charset="0"/>
                <a:hlinkClick r:id="rId3"/>
              </a:rPr>
              <a:t>Se på Kombu.dk: ‘Handleplan’, ‘Vigtig voksen’, ‘Samtaleguide med barnet’, ‘Snakke kort (lille barn)’</a:t>
            </a:r>
            <a:endParaRPr lang="da-DK" sz="18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30" name="Rektangel: afrundede hjørner 29">
            <a:extLst>
              <a:ext uri="{FF2B5EF4-FFF2-40B4-BE49-F238E27FC236}">
                <a16:creationId xmlns:a16="http://schemas.microsoft.com/office/drawing/2014/main" id="{B58D1E5D-A89B-4DD5-B8DE-894C40F4507E}"/>
              </a:ext>
            </a:extLst>
          </p:cNvPr>
          <p:cNvSpPr/>
          <p:nvPr/>
        </p:nvSpPr>
        <p:spPr>
          <a:xfrm>
            <a:off x="9745980" y="2872740"/>
            <a:ext cx="2623820" cy="2628900"/>
          </a:xfrm>
          <a:prstGeom prst="roundRect">
            <a:avLst/>
          </a:prstGeom>
          <a:solidFill>
            <a:srgbClr val="D8D8D8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uli" panose="02000303000000000000" pitchFamily="2" charset="0"/>
              <a:ea typeface="+mn-ea"/>
              <a:cs typeface="+mn-cs"/>
            </a:endParaRPr>
          </a:p>
          <a:p>
            <a:pPr marL="0" marR="0" lvl="0" indent="0" algn="ctr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li" panose="02000303000000000000" pitchFamily="2" charset="0"/>
                <a:ea typeface="+mn-ea"/>
                <a:cs typeface="+mn-cs"/>
              </a:rPr>
              <a:t>Udarbejd en handleplan</a:t>
            </a:r>
          </a:p>
          <a:p>
            <a:pPr marL="0" marR="0" lvl="0" indent="0" algn="ctr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uli" panose="02000303000000000000" pitchFamily="2" charset="0"/>
              <a:ea typeface="+mn-ea"/>
              <a:cs typeface="+mn-cs"/>
            </a:endParaRPr>
          </a:p>
          <a:p>
            <a:pPr marL="0" marR="0" lvl="0" indent="0" algn="ctr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li" panose="02000303000000000000" pitchFamily="2" charset="0"/>
                <a:ea typeface="+mn-ea"/>
                <a:cs typeface="+mn-cs"/>
              </a:rPr>
              <a:t>Husk at samarbejde med barnet, forældre og kolleger</a:t>
            </a:r>
          </a:p>
          <a:p>
            <a:pPr marL="0" marR="0" lvl="0" indent="0" algn="ctr" defTabSz="10753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uli" panose="02000303000000000000" pitchFamily="2" charset="0"/>
              <a:ea typeface="+mn-ea"/>
              <a:cs typeface="+mn-cs"/>
            </a:endParaRPr>
          </a:p>
          <a:p>
            <a:pPr marL="0" marR="0" lvl="0" indent="0" algn="l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li" panose="02000303000000000000" pitchFamily="2" charset="0"/>
                <a:ea typeface="+mn-ea"/>
                <a:cs typeface="+mn-cs"/>
                <a:hlinkClick r:id="rId3"/>
              </a:rPr>
              <a:t>Se på Kombu.dk: ‘Handleplan’</a:t>
            </a:r>
            <a:endParaRPr lang="da-DK" sz="3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33" name="Rektangel: afrundede hjørner 32">
            <a:extLst>
              <a:ext uri="{FF2B5EF4-FFF2-40B4-BE49-F238E27FC236}">
                <a16:creationId xmlns:a16="http://schemas.microsoft.com/office/drawing/2014/main" id="{B41142E4-01DB-447E-ABE6-669A25BA1AF6}"/>
              </a:ext>
            </a:extLst>
          </p:cNvPr>
          <p:cNvSpPr/>
          <p:nvPr/>
        </p:nvSpPr>
        <p:spPr>
          <a:xfrm>
            <a:off x="9753600" y="5654040"/>
            <a:ext cx="2667000" cy="3769360"/>
          </a:xfrm>
          <a:prstGeom prst="roundRect">
            <a:avLst/>
          </a:prstGeom>
          <a:solidFill>
            <a:srgbClr val="D8D8D8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800" b="1" dirty="0">
                <a:solidFill>
                  <a:schemeClr val="tx1"/>
                </a:solidFill>
                <a:latin typeface="Muli" panose="02000303000000000000" pitchFamily="2" charset="0"/>
              </a:rPr>
              <a:t>Kommunale og regionale indsatser</a:t>
            </a:r>
          </a:p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</a:rPr>
              <a:t>I sidder med forskellige fagligheder og indsigter – drøft barnet ved  et tværfagligt møde</a:t>
            </a:r>
          </a:p>
          <a:p>
            <a:pPr algn="ctr"/>
            <a:endParaRPr lang="da-DK" sz="3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endParaRPr lang="da-DK" sz="16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  <a:hlinkClick r:id="rId4"/>
              </a:rPr>
              <a:t>Sammen om trivsel</a:t>
            </a:r>
            <a:endParaRPr lang="da-DK" sz="16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</a:rPr>
              <a:t>Børnegruppe</a:t>
            </a:r>
          </a:p>
          <a:p>
            <a:pPr algn="ctr"/>
            <a:r>
              <a:rPr lang="da-DK" sz="1600" dirty="0">
                <a:solidFill>
                  <a:schemeClr val="tx1"/>
                </a:solidFill>
                <a:latin typeface="Muli" panose="02000303000000000000" pitchFamily="2" charset="0"/>
              </a:rPr>
              <a:t>Regionale tilbud</a:t>
            </a:r>
          </a:p>
          <a:p>
            <a:pPr algn="ctr"/>
            <a:endParaRPr lang="da-DK" sz="1200" dirty="0">
              <a:solidFill>
                <a:schemeClr val="tx1"/>
              </a:solidFill>
              <a:latin typeface="Muli" panose="02000303000000000000" pitchFamily="2" charset="0"/>
            </a:endParaRPr>
          </a:p>
          <a:p>
            <a:pPr marL="0"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a-DK" sz="1050" dirty="0">
                <a:solidFill>
                  <a:schemeClr val="tx1"/>
                </a:solidFill>
                <a:latin typeface="Muli" panose="02000303000000000000" pitchFamily="2" charset="0"/>
                <a:hlinkClick r:id="rId5"/>
              </a:rPr>
              <a:t>Henvis til lokale og regionale indsatser: Børnegrupper, Rådgivningssamtaler</a:t>
            </a:r>
            <a:endParaRPr lang="da-DK" sz="105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pic>
        <p:nvPicPr>
          <p:cNvPr id="48" name="Billede 47" descr="Et billede, der indeholder clipart&#10;&#10;Automatisk genereret beskrivelse">
            <a:extLst>
              <a:ext uri="{FF2B5EF4-FFF2-40B4-BE49-F238E27FC236}">
                <a16:creationId xmlns:a16="http://schemas.microsoft.com/office/drawing/2014/main" id="{2543FC37-4749-4F8D-88C3-F5CF6E61F35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898" y="5448300"/>
            <a:ext cx="1451285" cy="1714500"/>
          </a:xfrm>
          <a:prstGeom prst="rect">
            <a:avLst/>
          </a:prstGeom>
        </p:spPr>
      </p:pic>
      <p:pic>
        <p:nvPicPr>
          <p:cNvPr id="52" name="Billede 51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F6B22E8-1358-4F14-AF4F-230A3F308A5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89" t="34750"/>
          <a:stretch/>
        </p:blipFill>
        <p:spPr>
          <a:xfrm flipH="1">
            <a:off x="2680202" y="6067673"/>
            <a:ext cx="1090428" cy="1384299"/>
          </a:xfrm>
          <a:prstGeom prst="rect">
            <a:avLst/>
          </a:prstGeom>
        </p:spPr>
      </p:pic>
      <p:pic>
        <p:nvPicPr>
          <p:cNvPr id="54" name="Billede 53" descr="Et billede, der indeholder tekst, kage&#10;&#10;Automatisk genereret beskrivelse">
            <a:extLst>
              <a:ext uri="{FF2B5EF4-FFF2-40B4-BE49-F238E27FC236}">
                <a16:creationId xmlns:a16="http://schemas.microsoft.com/office/drawing/2014/main" id="{487E77AC-21C7-4672-BAFB-D911B70610F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200" y="544634"/>
            <a:ext cx="2019300" cy="1309568"/>
          </a:xfrm>
          <a:prstGeom prst="rect">
            <a:avLst/>
          </a:prstGeom>
        </p:spPr>
      </p:pic>
      <p:sp>
        <p:nvSpPr>
          <p:cNvPr id="41" name="Rektangel: afrundede hjørner 21">
            <a:extLst>
              <a:ext uri="{FF2B5EF4-FFF2-40B4-BE49-F238E27FC236}">
                <a16:creationId xmlns:a16="http://schemas.microsoft.com/office/drawing/2014/main" id="{238A5A38-7506-4A48-840C-A52431A302DD}"/>
              </a:ext>
            </a:extLst>
          </p:cNvPr>
          <p:cNvSpPr/>
          <p:nvPr/>
        </p:nvSpPr>
        <p:spPr>
          <a:xfrm>
            <a:off x="172383" y="102704"/>
            <a:ext cx="4310717" cy="3908999"/>
          </a:xfrm>
          <a:prstGeom prst="roundRect">
            <a:avLst/>
          </a:prstGeom>
          <a:solidFill>
            <a:srgbClr val="F2F2F2"/>
          </a:solidFill>
          <a:ln>
            <a:solidFill>
              <a:srgbClr val="00B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Udviser barnet aggressioner, dramatiserende eller ’fjollet’ karakter eller fremstår konfliktsøgende?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Udviser barnet tegn på ringe impulskontrol og koncentrations- og indlæringsvanskeligheder?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Har barnet udfordringer i sociale relationer, trækker det sig tilbage fra fællesskabet, er de ofre for mobning eller er kontakten til jævnaldrende konfliktfyldt?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Har barnet et højt fravær? Giver barnet ofte udtryk for hovedpine, mavepine eller anden fysisk ubehag?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Har barnet en særdeles god tilpasningsevne, påtager sig ”voksenansvar”, er udpræget hjælpsomt, pligtopfyldende og omsorgsgivende og kommunikerer barnet særligt med voksne?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tx1"/>
                </a:solidFill>
              </a:rPr>
              <a:t>Samarbejdet med hjemmet</a:t>
            </a:r>
            <a:endParaRPr lang="da-DK" sz="1400" dirty="0">
              <a:solidFill>
                <a:schemeClr val="tx1"/>
              </a:solidFill>
              <a:latin typeface="Muli" panose="02000303000000000000" pitchFamily="2" charset="0"/>
            </a:endParaRPr>
          </a:p>
        </p:txBody>
      </p:sp>
      <p:sp>
        <p:nvSpPr>
          <p:cNvPr id="39" name="Rektangel: afrundede hjørner 21">
            <a:extLst>
              <a:ext uri="{FF2B5EF4-FFF2-40B4-BE49-F238E27FC236}">
                <a16:creationId xmlns:a16="http://schemas.microsoft.com/office/drawing/2014/main" id="{238A5A38-7506-4A48-840C-A52431A302DD}"/>
              </a:ext>
            </a:extLst>
          </p:cNvPr>
          <p:cNvSpPr/>
          <p:nvPr/>
        </p:nvSpPr>
        <p:spPr>
          <a:xfrm>
            <a:off x="213360" y="5830997"/>
            <a:ext cx="2044700" cy="1452880"/>
          </a:xfrm>
          <a:prstGeom prst="roundRect">
            <a:avLst/>
          </a:prstGeom>
          <a:solidFill>
            <a:srgbClr val="F2F2F2"/>
          </a:solidFill>
          <a:ln>
            <a:solidFill>
              <a:srgbClr val="00B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800" b="1" dirty="0">
                <a:solidFill>
                  <a:schemeClr val="tx1"/>
                </a:solidFill>
                <a:latin typeface="Muli" panose="02000303000000000000" pitchFamily="2" charset="0"/>
              </a:rPr>
              <a:t>Brug for sparring</a:t>
            </a:r>
          </a:p>
          <a:p>
            <a:r>
              <a:rPr lang="da-DK" sz="1400" dirty="0">
                <a:solidFill>
                  <a:schemeClr val="tx1"/>
                </a:solidFill>
                <a:latin typeface="Muli" panose="02000303000000000000"/>
              </a:rPr>
              <a:t>Ring til Psykiatrifondens </a:t>
            </a:r>
            <a:r>
              <a:rPr lang="da-DK" sz="1400">
                <a:solidFill>
                  <a:schemeClr val="tx1"/>
                </a:solidFill>
                <a:latin typeface="Muli" panose="02000303000000000000"/>
              </a:rPr>
              <a:t>fagrådgivningen på</a:t>
            </a:r>
          </a:p>
          <a:p>
            <a:r>
              <a:rPr lang="da-DK" sz="1400" b="1" i="0">
                <a:solidFill>
                  <a:srgbClr val="5B5B5B"/>
                </a:solidFill>
                <a:effectLst/>
                <a:latin typeface="Muli" panose="02000303000000000000"/>
              </a:rPr>
              <a:t>39 </a:t>
            </a:r>
            <a:r>
              <a:rPr lang="da-DK" sz="1400" b="1" i="0" dirty="0">
                <a:solidFill>
                  <a:srgbClr val="5B5B5B"/>
                </a:solidFill>
                <a:effectLst/>
                <a:latin typeface="Muli" panose="02000303000000000000"/>
              </a:rPr>
              <a:t>25 25 25</a:t>
            </a:r>
            <a:endParaRPr lang="da-DK" sz="1400" dirty="0">
              <a:solidFill>
                <a:schemeClr val="tx1"/>
              </a:solidFill>
              <a:latin typeface="Muli" panose="02000303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24943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343</Words>
  <Application>Microsoft Office PowerPoint</Application>
  <PresentationFormat>A3-papir (297 x 420 mm)</PresentationFormat>
  <Paragraphs>55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Bitter</vt:lpstr>
      <vt:lpstr>Calibri</vt:lpstr>
      <vt:lpstr>Calibri Light</vt:lpstr>
      <vt:lpstr>Muli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Stine Gry Steffensen</dc:creator>
  <cp:lastModifiedBy>Peder Hein Bonde</cp:lastModifiedBy>
  <cp:revision>13</cp:revision>
  <dcterms:created xsi:type="dcterms:W3CDTF">2021-09-30T12:08:23Z</dcterms:created>
  <dcterms:modified xsi:type="dcterms:W3CDTF">2025-09-22T06:29:51Z</dcterms:modified>
</cp:coreProperties>
</file>

<file path=docProps/custom.xml><?xml version="1.0" encoding="utf-8"?>
<op:Properties xmlns:vt="http://schemas.openxmlformats.org/officeDocument/2006/docPropsVTypes" xmlns:op="http://schemas.openxmlformats.org/officeDocument/2006/custom-properties">
  <op:property fmtid="{D5CDD505-2E9C-101B-9397-08002B2CF9AE}" pid="2" name="DocumentMetadataId">
    <vt:lpwstr>634b8cd6-09e2-427a-b8c7-eee6b4655c4c</vt:lpwstr>
  </op:property>
  <op:property fmtid="{D5CDD505-2E9C-101B-9397-08002B2CF9AE}" pid="3" name="DocumentNumber">
    <vt:lpwstr>D2025-191886</vt:lpwstr>
  </op:property>
  <op:property fmtid="{D5CDD505-2E9C-101B-9397-08002B2CF9AE}" pid="4" name="DocumentContentId">
    <vt:lpwstr>634b8cd6-09e2-427a-b8c7-eee6b4655c4c</vt:lpwstr>
  </op:property>
</op:Properties>
</file>